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66" r:id="rId4"/>
    <p:sldId id="268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87405" autoAdjust="0"/>
  </p:normalViewPr>
  <p:slideViewPr>
    <p:cSldViewPr snapToGrid="0">
      <p:cViewPr>
        <p:scale>
          <a:sx n="66" d="100"/>
          <a:sy n="66" d="100"/>
        </p:scale>
        <p:origin x="1253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99957-9EC8-4B2C-B740-29D5C1C7269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55036-1AD3-4B88-9632-8328FFA49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673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we are at the initial stage of developing Islamic Finance in Uzbekistan, good to consider various countries and their path so far.</a:t>
            </a:r>
          </a:p>
          <a:p>
            <a:r>
              <a:rPr lang="en-US" dirty="0"/>
              <a:t>While there are dozen of countries who have build sizable Islamic Finance assets, Malaysian market stands head &amp; shoulders among them.</a:t>
            </a:r>
          </a:p>
          <a:p>
            <a:r>
              <a:rPr lang="en-US" dirty="0"/>
              <a:t>See the numbers.</a:t>
            </a:r>
          </a:p>
          <a:p>
            <a:endParaRPr lang="en-US" dirty="0"/>
          </a:p>
          <a:p>
            <a:pPr rtl="0"/>
            <a:r>
              <a:rPr lang="en-US" dirty="0"/>
              <a:t>1. Institutionalized &amp; Systemic means integration of Shariah advisory &amp; compliance roles at financial institution as well as the regulatory level</a:t>
            </a:r>
          </a:p>
          <a:p>
            <a:r>
              <a:rPr lang="en-US" dirty="0"/>
              <a:t>2. Islamic Finance is still a finance, hence it is important to finance the value creation rather than buying that latest iPhone with halal installment plan. </a:t>
            </a:r>
          </a:p>
          <a:p>
            <a:endParaRPr lang="en-US" dirty="0"/>
          </a:p>
          <a:p>
            <a:r>
              <a:rPr lang="en-US" dirty="0"/>
              <a:t>Key conclusion is that Uzbekistan can make 10X moonshot with a right model to adopt.</a:t>
            </a:r>
          </a:p>
          <a:p>
            <a:endParaRPr lang="en-US" dirty="0"/>
          </a:p>
          <a:p>
            <a:r>
              <a:rPr lang="en-US" dirty="0"/>
              <a:t>It will take less time to achieve what Malaysia has done.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55036-1AD3-4B88-9632-8328FFA497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8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Whilst landscape looks like a good start, demand is mainly met on the retail consumer financing </a:t>
            </a:r>
          </a:p>
          <a:p>
            <a:r>
              <a:rPr lang="en-US" dirty="0"/>
              <a:t>Business financing is still at its infancy due to absence of DCM instruments.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055036-1AD3-4B88-9632-8328FFA497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5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914D-A678-4C12-8BE6-3E47FB1DCD06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FAA5-1F6C-44BB-9A8A-6581EFAF243C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1672-7906-49B6-BA7D-09947DD364A4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8525-B362-4F91-8493-39CDD40301AE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BE09-379A-4A84-B2E3-BA7E925D8F83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25AF-2471-40BA-997D-8D1A41776CC4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F1CC-7518-48DB-AE1F-B4D381159F8F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BCE7D-D5BF-47B8-A86A-A057B8E6218E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E65E2-1A49-40DE-B961-D80AE4F1284A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F789A-F6D4-4165-BF9A-89EC0ABB1593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A2B9713A-5AF0-4E88-9365-F591AB5DC27A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E251E-48D1-4794-96BB-28C1B6526BFF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hayotjon@azimovbizconsult.u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462" y="887569"/>
            <a:ext cx="8561747" cy="2541431"/>
          </a:xfrm>
        </p:spPr>
        <p:txBody>
          <a:bodyPr>
            <a:normAutofit/>
          </a:bodyPr>
          <a:lstStyle/>
          <a:p>
            <a:r>
              <a:rPr lang="en-US" sz="2800" dirty="0"/>
              <a:t>Malaysian Experience of Developing Islamic Finance as a potential model to adopt in Uzbekistan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365FF0-F0DC-4A7F-AA80-542069EC0079}"/>
              </a:ext>
            </a:extLst>
          </p:cNvPr>
          <p:cNvSpPr txBox="1"/>
          <p:nvPr/>
        </p:nvSpPr>
        <p:spPr>
          <a:xfrm>
            <a:off x="2411462" y="4113956"/>
            <a:ext cx="61651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Hayot</a:t>
            </a:r>
            <a:r>
              <a:rPr lang="en-US" dirty="0"/>
              <a:t> AZIMOV</a:t>
            </a:r>
            <a:r>
              <a:rPr lang="en-US" sz="1400" i="1" dirty="0">
                <a:solidFill>
                  <a:schemeClr val="accent1"/>
                </a:solidFill>
              </a:rPr>
              <a:t>CIFP, ACI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033313-0B17-4702-BA53-3974A7EB29E1}"/>
              </a:ext>
            </a:extLst>
          </p:cNvPr>
          <p:cNvSpPr txBox="1"/>
          <p:nvPr/>
        </p:nvSpPr>
        <p:spPr>
          <a:xfrm>
            <a:off x="2479249" y="4986779"/>
            <a:ext cx="888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14 March 2023 </a:t>
            </a:r>
          </a:p>
        </p:txBody>
      </p:sp>
    </p:spTree>
    <p:extLst>
      <p:ext uri="{BB962C8B-B14F-4D97-AF65-F5344CB8AC3E}">
        <p14:creationId xmlns:p14="http://schemas.microsoft.com/office/powerpoint/2010/main" val="277962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7193669" cy="1049235"/>
          </a:xfrm>
        </p:spPr>
        <p:txBody>
          <a:bodyPr/>
          <a:lstStyle/>
          <a:p>
            <a:r>
              <a:rPr lang="en-US" dirty="0" err="1"/>
              <a:t>Hayot</a:t>
            </a:r>
            <a:r>
              <a:rPr lang="en-US" dirty="0"/>
              <a:t> AZIMOV </a:t>
            </a:r>
            <a:r>
              <a:rPr lang="en-US" sz="2400" i="1" dirty="0">
                <a:solidFill>
                  <a:schemeClr val="accent1"/>
                </a:solidFill>
              </a:rPr>
              <a:t>CIFP, ACI</a:t>
            </a:r>
            <a:endParaRPr lang="en-US" i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28365" y="657241"/>
            <a:ext cx="2808203" cy="2555004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Chartered Islamic Finance Professional (2007) - INCEIF (Malaysia)</a:t>
            </a:r>
          </a:p>
          <a:p>
            <a:r>
              <a:rPr lang="en-US" sz="1800" dirty="0"/>
              <a:t>Product Structurer, BNP Paribas </a:t>
            </a:r>
            <a:r>
              <a:rPr lang="en-US" sz="1800" dirty="0" err="1"/>
              <a:t>Najmah</a:t>
            </a:r>
            <a:r>
              <a:rPr lang="en-US" sz="1800" dirty="0"/>
              <a:t> (Malaysia)</a:t>
            </a:r>
          </a:p>
          <a:p>
            <a:r>
              <a:rPr lang="en-US" sz="1800" dirty="0"/>
              <a:t>Member of Capital Markets &amp; Treasury Committee – AIBIM (Malaysia)</a:t>
            </a:r>
          </a:p>
          <a:p>
            <a:endParaRPr lang="en-US" sz="1800" dirty="0"/>
          </a:p>
          <a:p>
            <a:r>
              <a:rPr lang="en-US" sz="1800" dirty="0"/>
              <a:t>Portfolio:</a:t>
            </a:r>
          </a:p>
          <a:p>
            <a:pPr marL="0" indent="0">
              <a:buNone/>
            </a:pPr>
            <a:r>
              <a:rPr lang="en-US" sz="1800" dirty="0"/>
              <a:t>	+20 Islamic Finance Products</a:t>
            </a:r>
          </a:p>
          <a:p>
            <a:pPr marL="0" indent="0">
              <a:buNone/>
            </a:pPr>
            <a:r>
              <a:rPr lang="en-US" sz="1800" dirty="0"/>
              <a:t>	+1.5 Bn USD Transacted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3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2E1F26-4794-43D9-98D4-F1A6D8592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Malaysian Islamic Finance Market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C4434B-0DB8-4A05-98D6-60627460E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7060" y="4557655"/>
            <a:ext cx="5218570" cy="14132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u="sng" dirty="0"/>
              <a:t>Differentiating factors: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Institutionalized &amp; Systemic Approach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Focus on value creation vs consumption</a:t>
            </a:r>
          </a:p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AAFC499-77C8-415C-8B87-A2A3DE041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2A438F-7811-4013-9196-257FDF37CE2D}"/>
              </a:ext>
            </a:extLst>
          </p:cNvPr>
          <p:cNvSpPr txBox="1"/>
          <p:nvPr/>
        </p:nvSpPr>
        <p:spPr>
          <a:xfrm>
            <a:off x="6525630" y="4618543"/>
            <a:ext cx="5018188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Success factors:</a:t>
            </a:r>
          </a:p>
          <a:p>
            <a:pPr marL="228600" indent="-228600" defTabSz="914400">
              <a:spcBef>
                <a:spcPts val="1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/>
              <a:t>Political Will / “Tone at the top”</a:t>
            </a:r>
          </a:p>
          <a:p>
            <a:pPr marL="228600" indent="-228600" defTabSz="914400">
              <a:spcBef>
                <a:spcPts val="1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/>
              <a:t>Well functioning Debt Capital Markets</a:t>
            </a:r>
          </a:p>
          <a:p>
            <a:endParaRPr lang="en-US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6BABB5D-D23B-4E0B-8B28-9095288B2B23}"/>
              </a:ext>
            </a:extLst>
          </p:cNvPr>
          <p:cNvSpPr/>
          <p:nvPr/>
        </p:nvSpPr>
        <p:spPr>
          <a:xfrm>
            <a:off x="690622" y="4435186"/>
            <a:ext cx="10810755" cy="1658207"/>
          </a:xfrm>
          <a:prstGeom prst="rect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1E633A-F478-4C46-81D4-F0C588E93049}"/>
              </a:ext>
            </a:extLst>
          </p:cNvPr>
          <p:cNvSpPr txBox="1"/>
          <p:nvPr/>
        </p:nvSpPr>
        <p:spPr>
          <a:xfrm>
            <a:off x="1534697" y="2006046"/>
            <a:ext cx="1065730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Takaful penetration 			– 19% - USD 330 Mn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Islamic Banking penetration 		– 41% - USD 254 Bn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Sukuk 						– 45% of Global total issuance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Islamic Securities  Market Cap	- USD 250Bn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Islamic Interbank Market, Islamic Risk Hedging products, Islamic Structured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Robust Regulatory Framework &amp; Policy Mechanisms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96F29E-67CD-4CA1-9FF0-56BD269BE099}"/>
              </a:ext>
            </a:extLst>
          </p:cNvPr>
          <p:cNvSpPr txBox="1"/>
          <p:nvPr/>
        </p:nvSpPr>
        <p:spPr>
          <a:xfrm>
            <a:off x="8125428" y="2959804"/>
            <a:ext cx="486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Source: Fitch Ratings, IFN</a:t>
            </a:r>
          </a:p>
        </p:txBody>
      </p:sp>
    </p:spTree>
    <p:extLst>
      <p:ext uri="{BB962C8B-B14F-4D97-AF65-F5344CB8AC3E}">
        <p14:creationId xmlns:p14="http://schemas.microsoft.com/office/powerpoint/2010/main" val="277592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951D4-0D58-4A49-B45B-DE25B737C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Uzbekistan Islamic Finance landscape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CF7B6B-BCA5-416F-8914-581763230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236597"/>
            <a:ext cx="6185618" cy="2988515"/>
          </a:xfrm>
        </p:spPr>
        <p:txBody>
          <a:bodyPr>
            <a:noAutofit/>
          </a:bodyPr>
          <a:lstStyle/>
          <a:p>
            <a:r>
              <a:rPr lang="en-US" sz="1800" dirty="0"/>
              <a:t>Regulated Financial Institutions:</a:t>
            </a:r>
          </a:p>
          <a:p>
            <a:pPr lvl="1"/>
            <a:r>
              <a:rPr lang="en-US" b="1" dirty="0"/>
              <a:t>Apex </a:t>
            </a:r>
            <a:r>
              <a:rPr lang="en-US" b="1" dirty="0" err="1"/>
              <a:t>Oila</a:t>
            </a:r>
            <a:r>
              <a:rPr lang="en-US" b="1" dirty="0"/>
              <a:t> Takaful – First Regulated Financial Institution to provide fixed income returns.</a:t>
            </a:r>
          </a:p>
          <a:p>
            <a:pPr lvl="1"/>
            <a:r>
              <a:rPr lang="en-US" dirty="0" err="1"/>
              <a:t>Trast</a:t>
            </a:r>
            <a:r>
              <a:rPr lang="en-US" dirty="0"/>
              <a:t> </a:t>
            </a:r>
            <a:r>
              <a:rPr lang="en-US" dirty="0" err="1"/>
              <a:t>Muamalat</a:t>
            </a:r>
            <a:r>
              <a:rPr lang="en-US" dirty="0"/>
              <a:t> IBW,  </a:t>
            </a:r>
            <a:br>
              <a:rPr lang="en-US" dirty="0"/>
            </a:br>
            <a:r>
              <a:rPr lang="en-US" dirty="0"/>
              <a:t>Islamic lines of finance by DFIs &amp; </a:t>
            </a:r>
            <a:r>
              <a:rPr lang="en-US" dirty="0" err="1"/>
              <a:t>Supras</a:t>
            </a:r>
            <a:r>
              <a:rPr lang="en-US" dirty="0"/>
              <a:t> </a:t>
            </a:r>
          </a:p>
          <a:p>
            <a:r>
              <a:rPr lang="en-US" sz="1800" dirty="0"/>
              <a:t>Other non bank players – </a:t>
            </a:r>
            <a:r>
              <a:rPr lang="en-US" sz="1800" dirty="0" err="1"/>
              <a:t>Uzaro</a:t>
            </a:r>
            <a:r>
              <a:rPr lang="en-US" sz="1800" dirty="0"/>
              <a:t>, Alif, Iman, </a:t>
            </a:r>
            <a:r>
              <a:rPr lang="en-US" sz="1800" dirty="0" err="1"/>
              <a:t>Texnomart</a:t>
            </a:r>
            <a:r>
              <a:rPr lang="en-US" sz="1800" dirty="0"/>
              <a:t>, </a:t>
            </a:r>
            <a:r>
              <a:rPr lang="en-US" sz="1800" dirty="0" err="1"/>
              <a:t>Ishonch</a:t>
            </a:r>
            <a:r>
              <a:rPr lang="en-US" sz="1800" dirty="0"/>
              <a:t>, </a:t>
            </a:r>
            <a:r>
              <a:rPr lang="en-US" sz="1800" dirty="0" err="1"/>
              <a:t>etc</a:t>
            </a:r>
            <a:r>
              <a:rPr lang="en-US" sz="1800" dirty="0"/>
              <a:t>…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1E31B5-CD7D-46CC-B273-C64DF2FBA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9FF6D1-302A-4950-A0D6-328130322CD7}"/>
              </a:ext>
            </a:extLst>
          </p:cNvPr>
          <p:cNvSpPr txBox="1"/>
          <p:nvPr/>
        </p:nvSpPr>
        <p:spPr>
          <a:xfrm>
            <a:off x="1534695" y="5510321"/>
            <a:ext cx="9866367" cy="369332"/>
          </a:xfrm>
          <a:prstGeom prst="rect">
            <a:avLst/>
          </a:prstGeom>
          <a:noFill/>
          <a:ln w="381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Absence of Islamic DCM is impeding the growth of Islamic Finance in Uzbekistan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8329895C-F227-428A-AE01-0B2EDD69B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647470"/>
              </p:ext>
            </p:extLst>
          </p:nvPr>
        </p:nvGraphicFramePr>
        <p:xfrm>
          <a:off x="7859371" y="2323629"/>
          <a:ext cx="3819484" cy="955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4938">
                  <a:extLst>
                    <a:ext uri="{9D8B030D-6E8A-4147-A177-3AD203B41FA5}">
                      <a16:colId xmlns:a16="http://schemas.microsoft.com/office/drawing/2014/main" val="4178480549"/>
                    </a:ext>
                  </a:extLst>
                </a:gridCol>
                <a:gridCol w="1944546">
                  <a:extLst>
                    <a:ext uri="{9D8B030D-6E8A-4147-A177-3AD203B41FA5}">
                      <a16:colId xmlns:a16="http://schemas.microsoft.com/office/drawing/2014/main" val="2573738931"/>
                    </a:ext>
                  </a:extLst>
                </a:gridCol>
              </a:tblGrid>
              <a:tr h="3616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Assets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Liabilities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499056"/>
                  </a:ext>
                </a:extLst>
              </a:tr>
              <a:tr h="594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Fixed Income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Fixed Income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237027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247BEB7-E9DF-4C9A-90FF-F55E503133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99078"/>
              </p:ext>
            </p:extLst>
          </p:nvPr>
        </p:nvGraphicFramePr>
        <p:xfrm>
          <a:off x="7859371" y="4251714"/>
          <a:ext cx="3819484" cy="955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4938">
                  <a:extLst>
                    <a:ext uri="{9D8B030D-6E8A-4147-A177-3AD203B41FA5}">
                      <a16:colId xmlns:a16="http://schemas.microsoft.com/office/drawing/2014/main" val="4178480549"/>
                    </a:ext>
                  </a:extLst>
                </a:gridCol>
                <a:gridCol w="1944546">
                  <a:extLst>
                    <a:ext uri="{9D8B030D-6E8A-4147-A177-3AD203B41FA5}">
                      <a16:colId xmlns:a16="http://schemas.microsoft.com/office/drawing/2014/main" val="2573738931"/>
                    </a:ext>
                  </a:extLst>
                </a:gridCol>
              </a:tblGrid>
              <a:tr h="3616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Assets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Liabilities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499056"/>
                  </a:ext>
                </a:extLst>
              </a:tr>
              <a:tr h="5942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Fixed Income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Profit Sharing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237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733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72B053-C2F9-47DC-9DAA-7D2F9176D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Way Forward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17E11E-95A4-469B-B689-66D114C78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537699" cy="3450613"/>
          </a:xfrm>
        </p:spPr>
        <p:txBody>
          <a:bodyPr/>
          <a:lstStyle/>
          <a:p>
            <a:r>
              <a:rPr lang="en-US" dirty="0"/>
              <a:t>Compliment Islamic Finance ecosystem with Islamic DCM</a:t>
            </a:r>
          </a:p>
          <a:p>
            <a:r>
              <a:rPr lang="en-US" dirty="0"/>
              <a:t>Islamic </a:t>
            </a:r>
            <a:r>
              <a:rPr lang="en-US"/>
              <a:t>Finance activities to </a:t>
            </a:r>
            <a:r>
              <a:rPr lang="en-US" dirty="0"/>
              <a:t>focus on institutionalized value creation</a:t>
            </a:r>
          </a:p>
          <a:p>
            <a:endParaRPr lang="en-US" dirty="0"/>
          </a:p>
          <a:p>
            <a:r>
              <a:rPr lang="en-US" dirty="0"/>
              <a:t>Mindset change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From ad-hoc fatwas to robust institutional Shariah governance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5D1AF2-3392-4C1B-94C7-2F8CCA47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79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D8AE141-413C-461C-A0B6-EAE772542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F5F7F9-D2AE-40BC-8510-D42957E80F7B}"/>
              </a:ext>
            </a:extLst>
          </p:cNvPr>
          <p:cNvSpPr txBox="1"/>
          <p:nvPr/>
        </p:nvSpPr>
        <p:spPr>
          <a:xfrm>
            <a:off x="1562582" y="960699"/>
            <a:ext cx="6805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THANK YOU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D21323-11DF-45ED-AC0A-8D51D29CB1E5}"/>
              </a:ext>
            </a:extLst>
          </p:cNvPr>
          <p:cNvSpPr txBox="1"/>
          <p:nvPr/>
        </p:nvSpPr>
        <p:spPr>
          <a:xfrm>
            <a:off x="1643605" y="2639028"/>
            <a:ext cx="6805914" cy="1944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F94513-1417-42C2-9688-EB36417A1FB0}"/>
              </a:ext>
            </a:extLst>
          </p:cNvPr>
          <p:cNvSpPr txBox="1"/>
          <p:nvPr/>
        </p:nvSpPr>
        <p:spPr>
          <a:xfrm>
            <a:off x="1782501" y="2534856"/>
            <a:ext cx="55442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Hayotjon</a:t>
            </a:r>
            <a:r>
              <a:rPr lang="en-US" dirty="0"/>
              <a:t> AZIMOV</a:t>
            </a:r>
            <a:r>
              <a:rPr lang="en-US" i="1" baseline="-25000" dirty="0">
                <a:solidFill>
                  <a:schemeClr val="accent1"/>
                </a:solidFill>
              </a:rPr>
              <a:t>CIFP, ACI</a:t>
            </a:r>
          </a:p>
          <a:p>
            <a:endParaRPr lang="en-US" i="1" dirty="0">
              <a:solidFill>
                <a:schemeClr val="accent1"/>
              </a:solidFill>
            </a:endParaRPr>
          </a:p>
          <a:p>
            <a:r>
              <a:rPr lang="en-US" i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hayotjon@azimovbizconsult.uz</a:t>
            </a:r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340880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1077</TotalTime>
  <Words>464</Words>
  <Application>Microsoft Office PowerPoint</Application>
  <PresentationFormat>Широкоэкранный</PresentationFormat>
  <Paragraphs>68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Palatino Linotype</vt:lpstr>
      <vt:lpstr>Wingdings</vt:lpstr>
      <vt:lpstr>Gallery</vt:lpstr>
      <vt:lpstr>Malaysian Experience of Developing Islamic Finance as a potential model to adopt in Uzbekistan</vt:lpstr>
      <vt:lpstr>Hayot AZIMOV CIFP, ACI</vt:lpstr>
      <vt:lpstr>Malaysian Islamic Finance Market</vt:lpstr>
      <vt:lpstr>Uzbekistan Islamic Finance landscape</vt:lpstr>
      <vt:lpstr>The Way Forward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Islomiy Moliya va Takaful Asoslari</dc:title>
  <dc:creator>User</dc:creator>
  <cp:lastModifiedBy>HAYOTJON AZIMOV</cp:lastModifiedBy>
  <cp:revision>52</cp:revision>
  <dcterms:created xsi:type="dcterms:W3CDTF">2022-02-16T05:53:53Z</dcterms:created>
  <dcterms:modified xsi:type="dcterms:W3CDTF">2023-03-12T22:19:49Z</dcterms:modified>
</cp:coreProperties>
</file>